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355600" y="2044700"/>
            <a:ext cx="12293600" cy="32385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6" name="Shape 6"/>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908800"/>
            <a:ext cx="104648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355600" y="3251200"/>
            <a:ext cx="12293600" cy="32385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355600" y="1016000"/>
            <a:ext cx="5892800" cy="38862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14" name="Shape 14"/>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22" name="Shape 22"/>
          <p:cNvSpPr/>
          <p:nvPr>
            <p:ph type="body"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7200">
                <a:solidFill>
                  <a:srgbClr val="535353"/>
                </a:solidFill>
              </a:rPr>
              <a:t>Title Text</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cap="all" sz="7200">
          <a:solidFill>
            <a:srgbClr val="535353"/>
          </a:solidFill>
          <a:latin typeface="+mn-lt"/>
          <a:ea typeface="+mn-ea"/>
          <a:cs typeface="+mn-cs"/>
          <a:sym typeface="Gill Sans Light"/>
        </a:defRPr>
      </a:lvl1pPr>
      <a:lvl2pPr indent="228600" algn="ctr" defTabSz="584200">
        <a:defRPr cap="all" sz="7200">
          <a:solidFill>
            <a:srgbClr val="535353"/>
          </a:solidFill>
          <a:latin typeface="+mn-lt"/>
          <a:ea typeface="+mn-ea"/>
          <a:cs typeface="+mn-cs"/>
          <a:sym typeface="Gill Sans Light"/>
        </a:defRPr>
      </a:lvl2pPr>
      <a:lvl3pPr indent="457200" algn="ctr" defTabSz="584200">
        <a:defRPr cap="all" sz="7200">
          <a:solidFill>
            <a:srgbClr val="535353"/>
          </a:solidFill>
          <a:latin typeface="+mn-lt"/>
          <a:ea typeface="+mn-ea"/>
          <a:cs typeface="+mn-cs"/>
          <a:sym typeface="Gill Sans Light"/>
        </a:defRPr>
      </a:lvl3pPr>
      <a:lvl4pPr indent="685800" algn="ctr" defTabSz="584200">
        <a:defRPr cap="all" sz="7200">
          <a:solidFill>
            <a:srgbClr val="535353"/>
          </a:solidFill>
          <a:latin typeface="+mn-lt"/>
          <a:ea typeface="+mn-ea"/>
          <a:cs typeface="+mn-cs"/>
          <a:sym typeface="Gill Sans Light"/>
        </a:defRPr>
      </a:lvl4pPr>
      <a:lvl5pPr indent="914400" algn="ctr" defTabSz="584200">
        <a:defRPr cap="all" sz="7200">
          <a:solidFill>
            <a:srgbClr val="535353"/>
          </a:solidFill>
          <a:latin typeface="+mn-lt"/>
          <a:ea typeface="+mn-ea"/>
          <a:cs typeface="+mn-cs"/>
          <a:sym typeface="Gill Sans Light"/>
        </a:defRPr>
      </a:lvl5pPr>
      <a:lvl6pPr indent="1143000" algn="ctr" defTabSz="584200">
        <a:defRPr cap="all" sz="7200">
          <a:solidFill>
            <a:srgbClr val="535353"/>
          </a:solidFill>
          <a:latin typeface="+mn-lt"/>
          <a:ea typeface="+mn-ea"/>
          <a:cs typeface="+mn-cs"/>
          <a:sym typeface="Gill Sans Light"/>
        </a:defRPr>
      </a:lvl6pPr>
      <a:lvl7pPr indent="1371600" algn="ctr" defTabSz="584200">
        <a:defRPr cap="all" sz="7200">
          <a:solidFill>
            <a:srgbClr val="535353"/>
          </a:solidFill>
          <a:latin typeface="+mn-lt"/>
          <a:ea typeface="+mn-ea"/>
          <a:cs typeface="+mn-cs"/>
          <a:sym typeface="Gill Sans Light"/>
        </a:defRPr>
      </a:lvl7pPr>
      <a:lvl8pPr indent="1600200" algn="ctr" defTabSz="584200">
        <a:defRPr cap="all" sz="7200">
          <a:solidFill>
            <a:srgbClr val="535353"/>
          </a:solidFill>
          <a:latin typeface="+mn-lt"/>
          <a:ea typeface="+mn-ea"/>
          <a:cs typeface="+mn-cs"/>
          <a:sym typeface="Gill Sans Light"/>
        </a:defRPr>
      </a:lvl8pPr>
      <a:lvl9pPr indent="1828800" algn="ctr" defTabSz="584200">
        <a:defRPr cap="all" sz="7200">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hyperlink" Target="https://www.youtube.com/watch?v=Ax5cNlutAys"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tinyurl.com/nuofspt" TargetMode="External"/><Relationship Id="rId3" Type="http://schemas.openxmlformats.org/officeDocument/2006/relationships/image" Target="../media/image3.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tinyurl.com/qyvylm8"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cap="none" sz="1800">
                <a:solidFill>
                  <a:srgbClr val="000000"/>
                </a:solidFill>
              </a:defRPr>
            </a:pPr>
            <a:r>
              <a:rPr cap="all" sz="7200">
                <a:solidFill>
                  <a:srgbClr val="535353"/>
                </a:solidFill>
              </a:rPr>
              <a:t>Our Learning Commons</a:t>
            </a:r>
          </a:p>
        </p:txBody>
      </p:sp>
      <p:sp>
        <p:nvSpPr>
          <p:cNvPr id="33" name="Shape 33"/>
          <p:cNvSpPr/>
          <p:nvPr>
            <p:ph type="body" idx="1"/>
          </p:nvPr>
        </p:nvSpPr>
        <p:spPr>
          <a:prstGeom prst="rect">
            <a:avLst/>
          </a:prstGeom>
        </p:spPr>
        <p:txBody>
          <a:bodyPr/>
          <a:lstStyle/>
          <a:p>
            <a:pPr lvl="0">
              <a:defRPr sz="1800">
                <a:solidFill>
                  <a:srgbClr val="000000"/>
                </a:solidFill>
              </a:defRPr>
            </a:pPr>
            <a:r>
              <a:rPr sz="3800">
                <a:solidFill>
                  <a:srgbClr val="535353"/>
                </a:solidFill>
              </a:rPr>
              <a:t>James Short Memorial School</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body" idx="1"/>
          </p:nvPr>
        </p:nvSpPr>
        <p:spPr>
          <a:prstGeom prst="rect">
            <a:avLst/>
          </a:prstGeom>
        </p:spPr>
        <p:txBody>
          <a:bodyPr/>
          <a:lstStyle/>
          <a:p>
            <a:pPr lvl="0" marL="0" indent="0" defTabSz="438150">
              <a:spcBef>
                <a:spcPts val="3400"/>
              </a:spcBef>
              <a:buSzTx/>
              <a:buNone/>
              <a:defRPr sz="1800">
                <a:solidFill>
                  <a:srgbClr val="000000"/>
                </a:solidFill>
              </a:defRPr>
            </a:pPr>
            <a:r>
              <a:rPr sz="3450">
                <a:solidFill>
                  <a:srgbClr val="535353"/>
                </a:solidFill>
              </a:rPr>
              <a:t>Ontario School Libraries Association describes the Learning Commons as “a flexible and responsive approach to helping schools focus on learning collaboratively. It expands the learning experience, taking students and educators into virtual spaces beyond the walls of a school.”</a:t>
            </a:r>
            <a:endParaRPr sz="3450">
              <a:solidFill>
                <a:srgbClr val="535353"/>
              </a:solidFill>
            </a:endParaRPr>
          </a:p>
          <a:p>
            <a:pPr lvl="0" marL="0" indent="0" defTabSz="438150">
              <a:spcBef>
                <a:spcPts val="3400"/>
              </a:spcBef>
              <a:buSzTx/>
              <a:buNone/>
              <a:defRPr sz="1800">
                <a:solidFill>
                  <a:srgbClr val="000000"/>
                </a:solidFill>
              </a:defRPr>
            </a:pPr>
            <a:r>
              <a:rPr sz="3450">
                <a:solidFill>
                  <a:srgbClr val="535353"/>
                </a:solidFill>
              </a:rPr>
              <a:t>“A Learning Commons is a vibrant, whole-school approach, presenting exciting opportunities for collaboration among teachers, teacher-librarians and students. Within a Learning Commons, new relationships are formed between learners, new technologies are realized and utilized, and both students and educators prepare for the future as they learn new ways to learn.” </a:t>
            </a:r>
            <a:endParaRPr sz="3450">
              <a:solidFill>
                <a:srgbClr val="535353"/>
              </a:solidFill>
            </a:endParaR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 name="pasted-image.pdf"/>
          <p:cNvPicPr/>
          <p:nvPr/>
        </p:nvPicPr>
        <p:blipFill>
          <a:blip r:embed="rId2">
            <a:extLst/>
          </a:blip>
          <a:stretch>
            <a:fillRect/>
          </a:stretch>
        </p:blipFill>
        <p:spPr>
          <a:xfrm>
            <a:off x="923373" y="2153800"/>
            <a:ext cx="11158054" cy="6719267"/>
          </a:xfrm>
          <a:prstGeom prst="rect">
            <a:avLst/>
          </a:prstGeom>
          <a:ln w="12700">
            <a:miter lim="400000"/>
          </a:ln>
        </p:spPr>
      </p:pic>
      <p:sp>
        <p:nvSpPr>
          <p:cNvPr id="65" name="Shape 65"/>
          <p:cNvSpPr/>
          <p:nvPr/>
        </p:nvSpPr>
        <p:spPr>
          <a:xfrm>
            <a:off x="1013663" y="143487"/>
            <a:ext cx="10703902" cy="160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cap="all" sz="5200"/>
            </a:lvl1pPr>
          </a:lstStyle>
          <a:p>
            <a:pPr lvl="0">
              <a:defRPr cap="none" sz="1800">
                <a:solidFill>
                  <a:srgbClr val="000000"/>
                </a:solidFill>
              </a:defRPr>
            </a:pPr>
            <a:r>
              <a:rPr cap="all" sz="5200">
                <a:solidFill>
                  <a:srgbClr val="535353"/>
                </a:solidFill>
              </a:rPr>
              <a:t>CBE ILS Learning Commons Framework:</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pasted-image.tif"/>
          <p:cNvPicPr/>
          <p:nvPr/>
        </p:nvPicPr>
        <p:blipFill>
          <a:blip r:embed="rId2">
            <a:extLst/>
          </a:blip>
          <a:srcRect l="3955" t="0" r="3955" b="0"/>
          <a:stretch>
            <a:fillRect/>
          </a:stretch>
        </p:blipFill>
        <p:spPr>
          <a:xfrm>
            <a:off x="6705600" y="609600"/>
            <a:ext cx="5359400" cy="7759700"/>
          </a:xfrm>
          <a:prstGeom prst="rect">
            <a:avLst/>
          </a:prstGeom>
          <a:ln w="12700">
            <a:miter lim="400000"/>
          </a:ln>
        </p:spPr>
      </p:pic>
      <p:sp>
        <p:nvSpPr>
          <p:cNvPr id="68" name="Shape 68"/>
          <p:cNvSpPr/>
          <p:nvPr>
            <p:ph type="title"/>
          </p:nvPr>
        </p:nvSpPr>
        <p:spPr>
          <a:prstGeom prst="rect">
            <a:avLst/>
          </a:prstGeom>
        </p:spPr>
        <p:txBody>
          <a:bodyPr/>
          <a:lstStyle/>
          <a:p>
            <a:pPr lvl="0">
              <a:defRPr cap="none" sz="1800">
                <a:solidFill>
                  <a:srgbClr val="000000"/>
                </a:solidFill>
              </a:defRPr>
            </a:pPr>
            <a:r>
              <a:rPr cap="all" sz="7200">
                <a:solidFill>
                  <a:srgbClr val="535353"/>
                </a:solidFill>
              </a:rPr>
              <a:t>Why?</a:t>
            </a:r>
          </a:p>
        </p:txBody>
      </p:sp>
      <p:sp>
        <p:nvSpPr>
          <p:cNvPr id="69" name="Shape 69"/>
          <p:cNvSpPr/>
          <p:nvPr>
            <p:ph type="body" idx="1"/>
          </p:nvPr>
        </p:nvSpPr>
        <p:spPr>
          <a:prstGeom prst="rect">
            <a:avLst/>
          </a:prstGeom>
        </p:spPr>
        <p:txBody>
          <a:bodyPr/>
          <a:lstStyle>
            <a:lvl1pPr>
              <a:defRPr u="sng">
                <a:hlinkClick r:id="rId3" invalidUrl="" action="" tgtFrame="" tooltip="" history="1" highlightClick="0" endSnd="0"/>
              </a:defRPr>
            </a:lvl1pPr>
          </a:lstStyle>
          <a:p>
            <a:pPr lvl="0">
              <a:defRPr sz="1800" u="none">
                <a:solidFill>
                  <a:srgbClr val="000000"/>
                </a:solidFill>
              </a:defRPr>
            </a:pPr>
            <a:r>
              <a:rPr sz="3800" u="sng">
                <a:solidFill>
                  <a:srgbClr val="535353"/>
                </a:solidFill>
                <a:hlinkClick r:id="rId3" invalidUrl="" action="" tgtFrame="" tooltip="" history="1" highlightClick="0" endSnd="0"/>
              </a:rPr>
              <a:t>https://www.youtube.com/watch?v=Ax5cNlutAys</a:t>
            </a:r>
            <a:endParaRPr sz="3800">
              <a:solidFill>
                <a:srgbClr val="535353"/>
              </a:solidFill>
            </a:endParaRP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 name="8609089_orig.jpg"/>
          <p:cNvPicPr/>
          <p:nvPr/>
        </p:nvPicPr>
        <p:blipFill>
          <a:blip r:embed="rId2">
            <a:extLst/>
          </a:blip>
          <a:srcRect l="0" t="1568" r="0" b="1568"/>
          <a:stretch>
            <a:fillRect/>
          </a:stretch>
        </p:blipFill>
        <p:spPr>
          <a:xfrm>
            <a:off x="6654800" y="5029200"/>
            <a:ext cx="5803900" cy="4216400"/>
          </a:xfrm>
          <a:prstGeom prst="rect">
            <a:avLst/>
          </a:prstGeom>
          <a:ln w="12700">
            <a:miter lim="400000"/>
          </a:ln>
        </p:spPr>
      </p:pic>
      <p:pic>
        <p:nvPicPr>
          <p:cNvPr id="72" name="DSC00085.jpg"/>
          <p:cNvPicPr/>
          <p:nvPr/>
        </p:nvPicPr>
        <p:blipFill>
          <a:blip r:embed="rId3">
            <a:extLst/>
          </a:blip>
          <a:srcRect l="0" t="1568" r="0" b="1568"/>
          <a:stretch>
            <a:fillRect/>
          </a:stretch>
        </p:blipFill>
        <p:spPr>
          <a:xfrm>
            <a:off x="6664613" y="508000"/>
            <a:ext cx="5803901" cy="4216400"/>
          </a:xfrm>
          <a:prstGeom prst="rect">
            <a:avLst/>
          </a:prstGeom>
          <a:ln w="12700">
            <a:miter lim="400000"/>
          </a:ln>
        </p:spPr>
      </p:pic>
      <p:pic>
        <p:nvPicPr>
          <p:cNvPr id="73" name="IMG_1171.jpg"/>
          <p:cNvPicPr/>
          <p:nvPr/>
        </p:nvPicPr>
        <p:blipFill>
          <a:blip r:embed="rId4">
            <a:extLst/>
          </a:blip>
          <a:srcRect l="25072" t="0" r="25072" b="0"/>
          <a:stretch>
            <a:fillRect/>
          </a:stretch>
        </p:blipFill>
        <p:spPr>
          <a:xfrm>
            <a:off x="533400" y="508000"/>
            <a:ext cx="5808231" cy="87376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IMG_1745.jpg"/>
          <p:cNvPicPr/>
          <p:nvPr/>
        </p:nvPicPr>
        <p:blipFill>
          <a:blip r:embed="rId2">
            <a:extLst/>
          </a:blip>
          <a:srcRect l="0" t="1568" r="0" b="1568"/>
          <a:stretch>
            <a:fillRect/>
          </a:stretch>
        </p:blipFill>
        <p:spPr>
          <a:xfrm>
            <a:off x="6654800" y="5029200"/>
            <a:ext cx="5803900" cy="4216400"/>
          </a:xfrm>
          <a:prstGeom prst="rect">
            <a:avLst/>
          </a:prstGeom>
          <a:ln w="12700">
            <a:miter lim="400000"/>
          </a:ln>
        </p:spPr>
      </p:pic>
      <p:pic>
        <p:nvPicPr>
          <p:cNvPr id="76" name="6310039_orig.jpg"/>
          <p:cNvPicPr/>
          <p:nvPr/>
        </p:nvPicPr>
        <p:blipFill>
          <a:blip r:embed="rId3">
            <a:extLst/>
          </a:blip>
          <a:srcRect l="0" t="1568" r="0" b="1568"/>
          <a:stretch>
            <a:fillRect/>
          </a:stretch>
        </p:blipFill>
        <p:spPr>
          <a:xfrm>
            <a:off x="6664613" y="508000"/>
            <a:ext cx="5803901" cy="4216400"/>
          </a:xfrm>
          <a:prstGeom prst="rect">
            <a:avLst/>
          </a:prstGeom>
          <a:ln w="12700">
            <a:miter lim="400000"/>
          </a:ln>
        </p:spPr>
      </p:pic>
      <p:pic>
        <p:nvPicPr>
          <p:cNvPr id="77" name="3010712_orig.jpg"/>
          <p:cNvPicPr/>
          <p:nvPr/>
        </p:nvPicPr>
        <p:blipFill>
          <a:blip r:embed="rId4">
            <a:extLst/>
          </a:blip>
          <a:srcRect l="25072" t="0" r="25072" b="0"/>
          <a:stretch>
            <a:fillRect/>
          </a:stretch>
        </p:blipFill>
        <p:spPr>
          <a:xfrm>
            <a:off x="533400" y="508000"/>
            <a:ext cx="5808231" cy="8737600"/>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p>
            <a:pPr lvl="0">
              <a:defRPr cap="none" sz="1800">
                <a:solidFill>
                  <a:srgbClr val="000000"/>
                </a:solidFill>
              </a:defRPr>
            </a:pPr>
            <a:r>
              <a:rPr cap="all" sz="7200">
                <a:solidFill>
                  <a:srgbClr val="535353"/>
                </a:solidFill>
              </a:rPr>
              <a:t>Your task…</a:t>
            </a:r>
          </a:p>
        </p:txBody>
      </p:sp>
      <p:sp>
        <p:nvSpPr>
          <p:cNvPr id="80" name="Shape 80"/>
          <p:cNvSpPr/>
          <p:nvPr>
            <p:ph type="body" idx="1"/>
          </p:nvPr>
        </p:nvSpPr>
        <p:spPr>
          <a:xfrm>
            <a:off x="355600" y="2730500"/>
            <a:ext cx="6075372" cy="6299200"/>
          </a:xfrm>
          <a:prstGeom prst="rect">
            <a:avLst/>
          </a:prstGeom>
        </p:spPr>
        <p:txBody>
          <a:bodyPr/>
          <a:lstStyle/>
          <a:p>
            <a:pPr lvl="0" marL="0" indent="0" defTabSz="438150">
              <a:spcBef>
                <a:spcPts val="3400"/>
              </a:spcBef>
              <a:buSzTx/>
              <a:buNone/>
              <a:defRPr sz="1800">
                <a:solidFill>
                  <a:srgbClr val="000000"/>
                </a:solidFill>
              </a:defRPr>
            </a:pPr>
            <a:r>
              <a:rPr sz="3450">
                <a:solidFill>
                  <a:srgbClr val="535353"/>
                </a:solidFill>
              </a:rPr>
              <a:t>At James Short Memorial, considering our students and learning community, what are our Learning Commons requirements? What are the possibilities?</a:t>
            </a:r>
            <a:endParaRPr sz="3450">
              <a:solidFill>
                <a:srgbClr val="535353"/>
              </a:solidFill>
            </a:endParaRPr>
          </a:p>
          <a:p>
            <a:pPr lvl="0" marL="0" indent="0" defTabSz="438150">
              <a:spcBef>
                <a:spcPts val="3400"/>
              </a:spcBef>
              <a:buSzTx/>
              <a:buNone/>
              <a:defRPr sz="1800">
                <a:solidFill>
                  <a:srgbClr val="000000"/>
                </a:solidFill>
              </a:defRPr>
            </a:pPr>
            <a:r>
              <a:rPr sz="3450">
                <a:solidFill>
                  <a:srgbClr val="535353"/>
                </a:solidFill>
              </a:rPr>
              <a:t>Brainstorm with a group of 2 or 3 people and record your ideas in this Google Doc…</a:t>
            </a:r>
            <a:endParaRPr sz="3450">
              <a:solidFill>
                <a:srgbClr val="535353"/>
              </a:solidFill>
            </a:endParaRPr>
          </a:p>
          <a:p>
            <a:pPr lvl="0" marL="0" indent="0" defTabSz="438150">
              <a:spcBef>
                <a:spcPts val="3400"/>
              </a:spcBef>
              <a:buSzTx/>
              <a:buNone/>
              <a:defRPr sz="1800">
                <a:solidFill>
                  <a:srgbClr val="000000"/>
                </a:solidFill>
              </a:defRPr>
            </a:pPr>
            <a:r>
              <a:rPr sz="3450" u="sng">
                <a:solidFill>
                  <a:srgbClr val="535353"/>
                </a:solidFill>
                <a:hlinkClick r:id="rId2" invalidUrl="" action="" tgtFrame="" tooltip="" history="1" highlightClick="0" endSnd="0"/>
              </a:rPr>
              <a:t>http://tinyurl.com/nuofspt</a:t>
            </a:r>
          </a:p>
        </p:txBody>
      </p:sp>
      <p:pic>
        <p:nvPicPr>
          <p:cNvPr id="81" name="pasted-image.tif"/>
          <p:cNvPicPr/>
          <p:nvPr/>
        </p:nvPicPr>
        <p:blipFill>
          <a:blip r:embed="rId3">
            <a:extLst/>
          </a:blip>
          <a:srcRect l="0" t="28541" r="0" b="11416"/>
          <a:stretch>
            <a:fillRect/>
          </a:stretch>
        </p:blipFill>
        <p:spPr>
          <a:xfrm>
            <a:off x="6700983" y="3542109"/>
            <a:ext cx="6234560" cy="4675921"/>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 name="JSMLCWordle.tiff"/>
          <p:cNvPicPr/>
          <p:nvPr/>
        </p:nvPicPr>
        <p:blipFill>
          <a:blip r:embed="rId2">
            <a:extLst/>
          </a:blip>
          <a:stretch>
            <a:fillRect/>
          </a:stretch>
        </p:blipFill>
        <p:spPr>
          <a:xfrm>
            <a:off x="0" y="1772639"/>
            <a:ext cx="13004800" cy="6208322"/>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p>
            <a:pPr lvl="0">
              <a:defRPr cap="none" sz="1800">
                <a:solidFill>
                  <a:srgbClr val="000000"/>
                </a:solidFill>
              </a:defRPr>
            </a:pPr>
            <a:r>
              <a:rPr cap="all" sz="7200">
                <a:solidFill>
                  <a:srgbClr val="535353"/>
                </a:solidFill>
              </a:rPr>
              <a:t>JSM Background…</a:t>
            </a:r>
          </a:p>
        </p:txBody>
      </p:sp>
      <p:sp>
        <p:nvSpPr>
          <p:cNvPr id="36" name="Shape 36"/>
          <p:cNvSpPr/>
          <p:nvPr>
            <p:ph type="body" idx="1"/>
          </p:nvPr>
        </p:nvSpPr>
        <p:spPr>
          <a:prstGeom prst="rect">
            <a:avLst/>
          </a:prstGeom>
        </p:spPr>
        <p:txBody>
          <a:bodyPr/>
          <a:lstStyle/>
          <a:p>
            <a:pPr lvl="0" marL="0" indent="0" defTabSz="560831">
              <a:spcBef>
                <a:spcPts val="4400"/>
              </a:spcBef>
              <a:buSzTx/>
              <a:buNone/>
              <a:defRPr sz="1800">
                <a:solidFill>
                  <a:srgbClr val="000000"/>
                </a:solidFill>
              </a:defRPr>
            </a:pPr>
            <a:r>
              <a:rPr sz="4416">
                <a:solidFill>
                  <a:srgbClr val="535353"/>
                </a:solidFill>
              </a:rPr>
              <a:t>What is your current understanding of “Learning Commons”? </a:t>
            </a:r>
            <a:endParaRPr sz="4416">
              <a:solidFill>
                <a:srgbClr val="535353"/>
              </a:solidFill>
            </a:endParaRPr>
          </a:p>
          <a:p>
            <a:pPr lvl="0" marL="0" indent="0" defTabSz="560831">
              <a:spcBef>
                <a:spcPts val="4400"/>
              </a:spcBef>
              <a:buSzTx/>
              <a:buNone/>
              <a:defRPr sz="1800">
                <a:solidFill>
                  <a:srgbClr val="000000"/>
                </a:solidFill>
              </a:defRPr>
            </a:pPr>
            <a:r>
              <a:rPr sz="4416">
                <a:solidFill>
                  <a:srgbClr val="535353"/>
                </a:solidFill>
              </a:rPr>
              <a:t>Either on your own, or in a small group, fill in this chart:</a:t>
            </a:r>
            <a:endParaRPr sz="4416">
              <a:solidFill>
                <a:srgbClr val="535353"/>
              </a:solidFill>
            </a:endParaRPr>
          </a:p>
          <a:p>
            <a:pPr lvl="0" marL="0" indent="0" defTabSz="560831">
              <a:spcBef>
                <a:spcPts val="4400"/>
              </a:spcBef>
              <a:buSzTx/>
              <a:buNone/>
              <a:defRPr sz="1800">
                <a:solidFill>
                  <a:srgbClr val="000000"/>
                </a:solidFill>
              </a:defRPr>
            </a:pPr>
            <a:r>
              <a:rPr sz="4416" u="sng">
                <a:solidFill>
                  <a:srgbClr val="535353"/>
                </a:solidFill>
                <a:hlinkClick r:id="rId2" invalidUrl="" action="" tgtFrame="" tooltip="" history="1" highlightClick="0" endSnd="0"/>
              </a:rPr>
              <a:t>http://tinyurl.com/qyvylm8</a:t>
            </a:r>
            <a:endParaRPr sz="4416">
              <a:solidFill>
                <a:srgbClr val="535353"/>
              </a:solidFill>
            </a:endParaRP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enhanced-buzz-wide-32361-1418316972-10.jpg"/>
          <p:cNvPicPr/>
          <p:nvPr/>
        </p:nvPicPr>
        <p:blipFill>
          <a:blip r:embed="rId2">
            <a:extLst/>
          </a:blip>
          <a:srcRect l="13381" t="0" r="13381" b="0"/>
          <a:stretch>
            <a:fillRect/>
          </a:stretch>
        </p:blipFill>
        <p:spPr>
          <a:xfrm>
            <a:off x="1346200" y="520700"/>
            <a:ext cx="10388600" cy="5860236"/>
          </a:xfrm>
          <a:prstGeom prst="rect">
            <a:avLst/>
          </a:prstGeom>
          <a:ln w="12700">
            <a:miter lim="400000"/>
          </a:ln>
        </p:spPr>
      </p:pic>
      <p:sp>
        <p:nvSpPr>
          <p:cNvPr id="39" name="Shape 39"/>
          <p:cNvSpPr/>
          <p:nvPr>
            <p:ph type="title"/>
          </p:nvPr>
        </p:nvSpPr>
        <p:spPr>
          <a:prstGeom prst="rect">
            <a:avLst/>
          </a:prstGeom>
        </p:spPr>
        <p:txBody>
          <a:bodyPr/>
          <a:lstStyle/>
          <a:p>
            <a:pPr lvl="0">
              <a:defRPr cap="none" sz="1800">
                <a:solidFill>
                  <a:srgbClr val="000000"/>
                </a:solidFill>
              </a:defRPr>
            </a:pPr>
            <a:r>
              <a:rPr cap="all" sz="7200">
                <a:solidFill>
                  <a:srgbClr val="535353"/>
                </a:solidFill>
              </a:rPr>
              <a:t>In Harry Potter</a:t>
            </a:r>
          </a:p>
        </p:txBody>
      </p:sp>
      <p:sp>
        <p:nvSpPr>
          <p:cNvPr id="40" name="Shape 40"/>
          <p:cNvSpPr/>
          <p:nvPr>
            <p:ph type="body" idx="1"/>
          </p:nvPr>
        </p:nvSpPr>
        <p:spPr>
          <a:prstGeom prst="rect">
            <a:avLst/>
          </a:prstGeom>
        </p:spPr>
        <p:txBody>
          <a:bodyPr/>
          <a:lstStyle>
            <a:lvl1pPr defTabSz="502412">
              <a:defRPr sz="3268"/>
            </a:lvl1pPr>
          </a:lstStyle>
          <a:p>
            <a:pPr lvl="0">
              <a:defRPr sz="1800">
                <a:solidFill>
                  <a:srgbClr val="000000"/>
                </a:solidFill>
              </a:defRPr>
            </a:pPr>
            <a:r>
              <a:rPr sz="3268">
                <a:solidFill>
                  <a:srgbClr val="535353"/>
                </a:solidFill>
              </a:rPr>
              <a:t>The Room of Requirement is a room in Hogwarts that appears to those in great need, containing whatever it is they require.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enhanced-buzz-wide-32361-1418316972-10.jpg"/>
          <p:cNvPicPr/>
          <p:nvPr/>
        </p:nvPicPr>
        <p:blipFill>
          <a:blip r:embed="rId2">
            <a:extLst/>
          </a:blip>
          <a:srcRect l="35733" t="0" r="35733" b="0"/>
          <a:stretch>
            <a:fillRect/>
          </a:stretch>
        </p:blipFill>
        <p:spPr>
          <a:xfrm>
            <a:off x="6705600" y="609600"/>
            <a:ext cx="5359400" cy="7759700"/>
          </a:xfrm>
          <a:prstGeom prst="rect">
            <a:avLst/>
          </a:prstGeom>
          <a:ln w="12700">
            <a:miter lim="400000"/>
          </a:ln>
        </p:spPr>
      </p:pic>
      <p:sp>
        <p:nvSpPr>
          <p:cNvPr id="43" name="Shape 43"/>
          <p:cNvSpPr/>
          <p:nvPr>
            <p:ph type="title"/>
          </p:nvPr>
        </p:nvSpPr>
        <p:spPr>
          <a:prstGeom prst="rect">
            <a:avLst/>
          </a:prstGeom>
        </p:spPr>
        <p:txBody>
          <a:bodyPr/>
          <a:lstStyle/>
          <a:p>
            <a:pPr lvl="0">
              <a:defRPr cap="none" sz="1800">
                <a:solidFill>
                  <a:srgbClr val="000000"/>
                </a:solidFill>
              </a:defRPr>
            </a:pPr>
            <a:r>
              <a:rPr cap="all" sz="7200">
                <a:solidFill>
                  <a:srgbClr val="535353"/>
                </a:solidFill>
              </a:rPr>
              <a:t>Imagine…</a:t>
            </a:r>
          </a:p>
        </p:txBody>
      </p:sp>
      <p:sp>
        <p:nvSpPr>
          <p:cNvPr id="44" name="Shape 44"/>
          <p:cNvSpPr/>
          <p:nvPr>
            <p:ph type="body" idx="1"/>
          </p:nvPr>
        </p:nvSpPr>
        <p:spPr>
          <a:prstGeom prst="rect">
            <a:avLst/>
          </a:prstGeom>
        </p:spPr>
        <p:txBody>
          <a:bodyPr/>
          <a:lstStyle/>
          <a:p>
            <a:pPr lvl="0">
              <a:defRPr sz="1800">
                <a:solidFill>
                  <a:srgbClr val="000000"/>
                </a:solidFill>
              </a:defRPr>
            </a:pPr>
            <a:r>
              <a:rPr sz="3800">
                <a:solidFill>
                  <a:srgbClr val="535353"/>
                </a:solidFill>
              </a:rPr>
              <a:t>What would your own room of requirement contain?</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 name="enhanced-buzz-wide-10603-1418316435-13.jpg"/>
          <p:cNvPicPr/>
          <p:nvPr/>
        </p:nvPicPr>
        <p:blipFill>
          <a:blip r:embed="rId2">
            <a:extLst/>
          </a:blip>
          <a:srcRect l="13381" t="0" r="13381" b="0"/>
          <a:stretch>
            <a:fillRect/>
          </a:stretch>
        </p:blipFill>
        <p:spPr>
          <a:xfrm>
            <a:off x="1346200" y="520700"/>
            <a:ext cx="10388600" cy="5860236"/>
          </a:xfrm>
          <a:prstGeom prst="rect">
            <a:avLst/>
          </a:prstGeom>
          <a:ln w="12700">
            <a:miter lim="400000"/>
          </a:ln>
        </p:spPr>
      </p:pic>
      <p:sp>
        <p:nvSpPr>
          <p:cNvPr id="47" name="Shape 47"/>
          <p:cNvSpPr/>
          <p:nvPr>
            <p:ph type="title"/>
          </p:nvPr>
        </p:nvSpPr>
        <p:spPr>
          <a:prstGeom prst="rect">
            <a:avLst/>
          </a:prstGeom>
        </p:spPr>
        <p:txBody>
          <a:bodyPr/>
          <a:lstStyle>
            <a:lvl1pPr>
              <a:defRPr cap="none" sz="3800"/>
            </a:lvl1pPr>
          </a:lstStyle>
          <a:p>
            <a:pPr lvl="0">
              <a:defRPr sz="1800">
                <a:solidFill>
                  <a:srgbClr val="000000"/>
                </a:solidFill>
              </a:defRPr>
            </a:pPr>
            <a:r>
              <a:rPr sz="3800">
                <a:solidFill>
                  <a:srgbClr val="535353"/>
                </a:solidFill>
              </a:rPr>
              <a:t>A pizza buffet?</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enhanced-buzz-wide-28770-1418407474-7.jpg"/>
          <p:cNvPicPr/>
          <p:nvPr/>
        </p:nvPicPr>
        <p:blipFill>
          <a:blip r:embed="rId2">
            <a:extLst/>
          </a:blip>
          <a:srcRect l="13381" t="0" r="13381" b="0"/>
          <a:stretch>
            <a:fillRect/>
          </a:stretch>
        </p:blipFill>
        <p:spPr>
          <a:xfrm>
            <a:off x="1346200" y="520700"/>
            <a:ext cx="10388600" cy="5860236"/>
          </a:xfrm>
          <a:prstGeom prst="rect">
            <a:avLst/>
          </a:prstGeom>
          <a:ln w="12700">
            <a:miter lim="400000"/>
          </a:ln>
        </p:spPr>
      </p:pic>
      <p:sp>
        <p:nvSpPr>
          <p:cNvPr id="50" name="Shape 50"/>
          <p:cNvSpPr/>
          <p:nvPr>
            <p:ph type="body" idx="1"/>
          </p:nvPr>
        </p:nvSpPr>
        <p:spPr>
          <a:xfrm>
            <a:off x="1270000" y="6991350"/>
            <a:ext cx="10464800" cy="1130300"/>
          </a:xfrm>
          <a:prstGeom prst="rect">
            <a:avLst/>
          </a:prstGeom>
        </p:spPr>
        <p:txBody>
          <a:bodyPr/>
          <a:lstStyle/>
          <a:p>
            <a:pPr lvl="0" defTabSz="525779">
              <a:defRPr sz="1800">
                <a:solidFill>
                  <a:srgbClr val="000000"/>
                </a:solidFill>
              </a:defRPr>
            </a:pPr>
            <a:r>
              <a:rPr sz="3420">
                <a:solidFill>
                  <a:srgbClr val="535353"/>
                </a:solidFill>
              </a:rPr>
              <a:t>Kraft Macaroni &amp; Cheese, a hammock to nap in, </a:t>
            </a:r>
            <a:r>
              <a:rPr sz="3689">
                <a:solidFill>
                  <a:srgbClr val="535353"/>
                </a:solidFill>
              </a:rPr>
              <a:t>and</a:t>
            </a:r>
            <a:r>
              <a:rPr sz="3420">
                <a:solidFill>
                  <a:srgbClr val="535353"/>
                </a:solidFill>
              </a:rPr>
              <a:t> Michael Bublé performing?</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 name="enhanced-buzz-wide-32361-1418316972-10.jpg"/>
          <p:cNvPicPr/>
          <p:nvPr/>
        </p:nvPicPr>
        <p:blipFill>
          <a:blip r:embed="rId2">
            <a:extLst/>
          </a:blip>
          <a:srcRect l="35733" t="0" r="35733" b="0"/>
          <a:stretch>
            <a:fillRect/>
          </a:stretch>
        </p:blipFill>
        <p:spPr>
          <a:xfrm>
            <a:off x="6705600" y="609600"/>
            <a:ext cx="5359400" cy="7759700"/>
          </a:xfrm>
          <a:prstGeom prst="rect">
            <a:avLst/>
          </a:prstGeom>
          <a:ln w="12700">
            <a:miter lim="400000"/>
          </a:ln>
        </p:spPr>
      </p:pic>
      <p:sp>
        <p:nvSpPr>
          <p:cNvPr id="53" name="Shape 53"/>
          <p:cNvSpPr/>
          <p:nvPr>
            <p:ph type="title"/>
          </p:nvPr>
        </p:nvSpPr>
        <p:spPr>
          <a:xfrm>
            <a:off x="355600" y="1016000"/>
            <a:ext cx="5892800" cy="2272204"/>
          </a:xfrm>
          <a:prstGeom prst="rect">
            <a:avLst/>
          </a:prstGeom>
        </p:spPr>
        <p:txBody>
          <a:bodyPr/>
          <a:lstStyle/>
          <a:p>
            <a:pPr lvl="0">
              <a:defRPr cap="none" sz="1800">
                <a:solidFill>
                  <a:srgbClr val="000000"/>
                </a:solidFill>
              </a:defRPr>
            </a:pPr>
            <a:r>
              <a:rPr cap="all" sz="7200">
                <a:solidFill>
                  <a:srgbClr val="535353"/>
                </a:solidFill>
              </a:rPr>
              <a:t>Kidding aside…</a:t>
            </a:r>
          </a:p>
        </p:txBody>
      </p:sp>
      <p:sp>
        <p:nvSpPr>
          <p:cNvPr id="54" name="Shape 54"/>
          <p:cNvSpPr/>
          <p:nvPr>
            <p:ph type="body" idx="1"/>
          </p:nvPr>
        </p:nvSpPr>
        <p:spPr>
          <a:xfrm>
            <a:off x="355600" y="3255972"/>
            <a:ext cx="5892800" cy="5519728"/>
          </a:xfrm>
          <a:prstGeom prst="rect">
            <a:avLst/>
          </a:prstGeom>
        </p:spPr>
        <p:txBody>
          <a:bodyPr/>
          <a:lstStyle/>
          <a:p>
            <a:pPr lvl="0" algn="l" defTabSz="473201">
              <a:defRPr sz="1800">
                <a:solidFill>
                  <a:srgbClr val="000000"/>
                </a:solidFill>
              </a:defRPr>
            </a:pPr>
            <a:r>
              <a:rPr sz="3078">
                <a:solidFill>
                  <a:srgbClr val="535353"/>
                </a:solidFill>
              </a:rPr>
              <a:t>In Harry Potter, the room of requirement becomes a place where: </a:t>
            </a:r>
            <a:endParaRPr sz="3078">
              <a:solidFill>
                <a:srgbClr val="535353"/>
              </a:solidFill>
            </a:endParaRPr>
          </a:p>
          <a:p>
            <a:pPr lvl="0" marL="348416" indent="-348416" algn="l" defTabSz="473201">
              <a:buClr>
                <a:srgbClr val="535353"/>
              </a:buClr>
              <a:buSzPct val="82000"/>
              <a:buChar char="•"/>
              <a:defRPr sz="1800">
                <a:solidFill>
                  <a:srgbClr val="000000"/>
                </a:solidFill>
              </a:defRPr>
            </a:pPr>
            <a:r>
              <a:rPr sz="3078">
                <a:solidFill>
                  <a:srgbClr val="535353"/>
                </a:solidFill>
              </a:rPr>
              <a:t>the students can learn and experiment without fear.</a:t>
            </a:r>
            <a:endParaRPr sz="3078">
              <a:solidFill>
                <a:srgbClr val="535353"/>
              </a:solidFill>
            </a:endParaRPr>
          </a:p>
          <a:p>
            <a:pPr lvl="0" marL="348416" indent="-348416" algn="l" defTabSz="473201">
              <a:buClr>
                <a:srgbClr val="535353"/>
              </a:buClr>
              <a:buSzPct val="82000"/>
              <a:buChar char="•"/>
              <a:defRPr sz="1800">
                <a:solidFill>
                  <a:srgbClr val="000000"/>
                </a:solidFill>
              </a:defRPr>
            </a:pPr>
            <a:r>
              <a:rPr sz="3078">
                <a:solidFill>
                  <a:srgbClr val="535353"/>
                </a:solidFill>
              </a:rPr>
              <a:t>students collaborate and learn from each other. </a:t>
            </a:r>
            <a:endParaRPr sz="3078">
              <a:solidFill>
                <a:srgbClr val="535353"/>
              </a:solidFill>
            </a:endParaRPr>
          </a:p>
          <a:p>
            <a:pPr lvl="0" marL="348416" indent="-348416" algn="l" defTabSz="473201">
              <a:buClr>
                <a:srgbClr val="535353"/>
              </a:buClr>
              <a:buSzPct val="82000"/>
              <a:buChar char="•"/>
              <a:defRPr sz="1800">
                <a:solidFill>
                  <a:srgbClr val="000000"/>
                </a:solidFill>
              </a:defRPr>
            </a:pPr>
            <a:r>
              <a:rPr sz="3078">
                <a:solidFill>
                  <a:srgbClr val="535353"/>
                </a:solidFill>
              </a:rPr>
              <a:t>the resources and technology required are at their fingertips</a:t>
            </a:r>
            <a:endParaRPr sz="3078">
              <a:solidFill>
                <a:srgbClr val="535353"/>
              </a:solidFill>
            </a:endParaRPr>
          </a:p>
          <a:p>
            <a:pPr lvl="0" marL="348416" indent="-348416" algn="l" defTabSz="473201">
              <a:buClr>
                <a:srgbClr val="535353"/>
              </a:buClr>
              <a:buSzPct val="82000"/>
              <a:buChar char="•"/>
              <a:defRPr sz="1800">
                <a:solidFill>
                  <a:srgbClr val="000000"/>
                </a:solidFill>
              </a:defRPr>
            </a:pPr>
            <a:r>
              <a:rPr sz="3078">
                <a:solidFill>
                  <a:srgbClr val="535353"/>
                </a:solidFill>
              </a:rPr>
              <a:t>students have autonomy and work towards mastery through feedback loops</a:t>
            </a:r>
            <a:endParaRPr sz="3078">
              <a:solidFill>
                <a:srgbClr val="535353"/>
              </a:solidFill>
            </a:endParaRPr>
          </a:p>
          <a:p>
            <a:pPr lvl="0" marL="348416" indent="-348416" algn="l" defTabSz="473201">
              <a:buClr>
                <a:srgbClr val="535353"/>
              </a:buClr>
              <a:buSzPct val="82000"/>
              <a:buChar char="•"/>
              <a:defRPr sz="1800">
                <a:solidFill>
                  <a:srgbClr val="000000"/>
                </a:solidFill>
              </a:defRPr>
            </a:pPr>
            <a:r>
              <a:rPr sz="3078">
                <a:solidFill>
                  <a:srgbClr val="535353"/>
                </a:solidFill>
              </a:rPr>
              <a:t>learning is authentic and motivating</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 name="pasted-image.tif"/>
          <p:cNvPicPr/>
          <p:nvPr/>
        </p:nvPicPr>
        <p:blipFill>
          <a:blip r:embed="rId2">
            <a:extLst/>
          </a:blip>
          <a:srcRect l="0" t="11687" r="0" b="11687"/>
          <a:stretch>
            <a:fillRect/>
          </a:stretch>
        </p:blipFill>
        <p:spPr>
          <a:xfrm>
            <a:off x="6870700" y="2781300"/>
            <a:ext cx="5283200" cy="6184900"/>
          </a:xfrm>
          <a:prstGeom prst="rect">
            <a:avLst/>
          </a:prstGeom>
          <a:ln w="12700">
            <a:miter lim="400000"/>
          </a:ln>
        </p:spPr>
      </p:pic>
      <p:sp>
        <p:nvSpPr>
          <p:cNvPr id="57" name="Shape 57"/>
          <p:cNvSpPr/>
          <p:nvPr>
            <p:ph type="title"/>
          </p:nvPr>
        </p:nvSpPr>
        <p:spPr>
          <a:prstGeom prst="rect">
            <a:avLst/>
          </a:prstGeom>
        </p:spPr>
        <p:txBody>
          <a:bodyPr/>
          <a:lstStyle>
            <a:lvl1pPr>
              <a:lnSpc>
                <a:spcPct val="120000"/>
              </a:lnSpc>
              <a:spcBef>
                <a:spcPts val="4600"/>
              </a:spcBef>
              <a:defRPr cap="none" sz="4600"/>
            </a:lvl1pPr>
          </a:lstStyle>
          <a:p>
            <a:pPr lvl="0">
              <a:defRPr sz="1800">
                <a:solidFill>
                  <a:srgbClr val="000000"/>
                </a:solidFill>
              </a:defRPr>
            </a:pPr>
            <a:r>
              <a:rPr sz="4600">
                <a:solidFill>
                  <a:srgbClr val="535353"/>
                </a:solidFill>
              </a:rPr>
              <a:t>A Learning Commons is like a “Room of Requirement” for student learning…</a:t>
            </a:r>
          </a:p>
        </p:txBody>
      </p:sp>
      <p:sp>
        <p:nvSpPr>
          <p:cNvPr id="58" name="Shape 58"/>
          <p:cNvSpPr/>
          <p:nvPr>
            <p:ph type="body" idx="1"/>
          </p:nvPr>
        </p:nvSpPr>
        <p:spPr>
          <a:prstGeom prst="rect">
            <a:avLst/>
          </a:prstGeom>
        </p:spPr>
        <p:txBody>
          <a:bodyPr/>
          <a:lstStyle/>
          <a:p>
            <a:pPr lvl="0" marL="0" indent="0">
              <a:buSzTx/>
              <a:buNone/>
              <a:defRPr sz="1800">
                <a:solidFill>
                  <a:srgbClr val="000000"/>
                </a:solidFill>
              </a:defRPr>
            </a:pPr>
            <a:r>
              <a:rPr sz="3800">
                <a:solidFill>
                  <a:srgbClr val="535353"/>
                </a:solidFill>
              </a:rPr>
              <a:t>Koechlin and Loertscher describe it as “A collaborative physical and virtual environment that invites and </a:t>
            </a:r>
            <a:r>
              <a:rPr sz="3800">
                <a:solidFill>
                  <a:srgbClr val="FF9300"/>
                </a:solidFill>
              </a:rPr>
              <a:t>ignites</a:t>
            </a:r>
            <a:r>
              <a:rPr sz="3800">
                <a:solidFill>
                  <a:srgbClr val="535353"/>
                </a:solidFill>
              </a:rPr>
              <a:t> participatory learning”</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body" idx="1"/>
          </p:nvPr>
        </p:nvSpPr>
        <p:spPr>
          <a:prstGeom prst="rect">
            <a:avLst/>
          </a:prstGeom>
        </p:spPr>
        <p:txBody>
          <a:bodyPr/>
          <a:lstStyle/>
          <a:p>
            <a:pPr lvl="0" marL="0" indent="0">
              <a:buSzTx/>
              <a:buNone/>
              <a:defRPr sz="1800">
                <a:solidFill>
                  <a:srgbClr val="000000"/>
                </a:solidFill>
              </a:defRPr>
            </a:pPr>
            <a:r>
              <a:rPr sz="4600">
                <a:solidFill>
                  <a:srgbClr val="535353"/>
                </a:solidFill>
              </a:rPr>
              <a:t>“Keechlin, Rosenfeld and Loerttscher define it as “a learning “space” that is both physical and virtual – a place to experiment, practice, celebrate, learn, work and play. </a:t>
            </a:r>
            <a:endParaRPr sz="4600">
              <a:solidFill>
                <a:srgbClr val="535353"/>
              </a:solidFill>
            </a:endParaRPr>
          </a:p>
          <a:p>
            <a:pPr lvl="0" marL="0" indent="0">
              <a:buSzTx/>
              <a:buNone/>
              <a:defRPr sz="1800">
                <a:solidFill>
                  <a:srgbClr val="000000"/>
                </a:solidFill>
              </a:defRPr>
            </a:pPr>
            <a:r>
              <a:rPr sz="4600">
                <a:solidFill>
                  <a:srgbClr val="535353"/>
                </a:solidFill>
              </a:rPr>
              <a:t>Saddleridge School describes it as “… a place where everyone is a learner. Learning within the curriculum becomes personalized, individualized, motivating and engaging. The Learning Commons addresses multiple learning styles and needs.”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